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0"/>
  </p:notesMasterIdLst>
  <p:sldIdLst>
    <p:sldId id="346" r:id="rId2"/>
    <p:sldId id="347" r:id="rId3"/>
    <p:sldId id="370" r:id="rId4"/>
    <p:sldId id="374" r:id="rId5"/>
    <p:sldId id="371" r:id="rId6"/>
    <p:sldId id="372" r:id="rId7"/>
    <p:sldId id="366" r:id="rId8"/>
    <p:sldId id="365" r:id="rId9"/>
    <p:sldId id="358" r:id="rId10"/>
    <p:sldId id="373" r:id="rId11"/>
    <p:sldId id="378" r:id="rId12"/>
    <p:sldId id="379" r:id="rId13"/>
    <p:sldId id="380" r:id="rId14"/>
    <p:sldId id="375" r:id="rId15"/>
    <p:sldId id="376" r:id="rId16"/>
    <p:sldId id="377" r:id="rId17"/>
    <p:sldId id="381" r:id="rId18"/>
    <p:sldId id="382" r:id="rId19"/>
  </p:sldIdLst>
  <p:sldSz cx="9144000" cy="6858000" type="screen4x3"/>
  <p:notesSz cx="6669088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72A"/>
    <a:srgbClr val="FF9933"/>
    <a:srgbClr val="990033"/>
    <a:srgbClr val="FFFF66"/>
    <a:srgbClr val="F7A50E"/>
    <a:srgbClr val="FF9900"/>
    <a:srgbClr val="FFD32A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7" autoAdjust="0"/>
    <p:restoredTop sz="94660"/>
  </p:normalViewPr>
  <p:slideViewPr>
    <p:cSldViewPr>
      <p:cViewPr varScale="1">
        <p:scale>
          <a:sx n="81" d="100"/>
          <a:sy n="81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Klik om de opmaakprofielen van de modeltekst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623863-15B7-456B-B356-5F47AE44DC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212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" y="0"/>
            <a:ext cx="9120591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780928"/>
            <a:ext cx="6838950" cy="103859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altLang="nl-NL" noProof="0" smtClean="0"/>
              <a:t>Klik om de stijl te bewerken</a:t>
            </a:r>
            <a:endParaRPr lang="nl-NL" altLang="nl-NL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860800"/>
            <a:ext cx="6840538" cy="17526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E6472A"/>
                </a:solidFill>
              </a:defRPr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  <a:endParaRPr lang="nl-NL" alt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05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09535"/>
            <a:ext cx="7344816" cy="5762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17061"/>
            <a:ext cx="7344816" cy="448868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95623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3816424" cy="43204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70393" y="1916832"/>
            <a:ext cx="3657591" cy="43204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44408" y="640913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8F1F5-BD0E-476F-B47B-3736EF5DDA97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55576" y="1186681"/>
            <a:ext cx="7776864" cy="5762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07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7" y="1124744"/>
            <a:ext cx="7848873" cy="5762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3569" y="2205038"/>
            <a:ext cx="7848872" cy="18843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3569" y="4241802"/>
            <a:ext cx="7848872" cy="18843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4550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755" y="1177058"/>
            <a:ext cx="7853906" cy="5762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3568" y="2204864"/>
            <a:ext cx="7848871" cy="18843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1186" y="4293096"/>
            <a:ext cx="7848871" cy="18843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2386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" y="0"/>
            <a:ext cx="9120591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205038"/>
            <a:ext cx="7885112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" name="Tijdelijke aanduiding voor dianummer 9"/>
          <p:cNvSpPr txBox="1">
            <a:spLocks noGrp="1"/>
          </p:cNvSpPr>
          <p:nvPr/>
        </p:nvSpPr>
        <p:spPr bwMode="auto">
          <a:xfrm>
            <a:off x="6660232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832D660-7D88-45FC-A8D1-3BDB0AB92C9B}" type="slidenum">
              <a:rPr lang="nl-NL" altLang="nl-NL" sz="1400">
                <a:solidFill>
                  <a:schemeClr val="bg1"/>
                </a:solidFill>
              </a:rPr>
              <a:pPr algn="r"/>
              <a:t>‹nr.›</a:t>
            </a:fld>
            <a:endParaRPr lang="nl-NL" alt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4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ern="1200">
          <a:solidFill>
            <a:srgbClr val="E6472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F7A50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543800" cy="331049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800" dirty="0" smtClean="0"/>
              <a:t>Dementie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2882800" cy="552450"/>
          </a:xfrm>
        </p:spPr>
        <p:txBody>
          <a:bodyPr rtlCol="0"/>
          <a:lstStyle/>
          <a:p>
            <a:pPr fontAlgn="auto">
              <a:defRPr/>
            </a:pPr>
            <a:r>
              <a:rPr lang="nl-NL" sz="1800" dirty="0" smtClean="0"/>
              <a:t>De ziekte en gevolgen</a:t>
            </a:r>
          </a:p>
        </p:txBody>
      </p:sp>
      <p:sp>
        <p:nvSpPr>
          <p:cNvPr id="8196" name="Tekstvak 3"/>
          <p:cNvSpPr txBox="1">
            <a:spLocks noChangeArrowheads="1"/>
          </p:cNvSpPr>
          <p:nvPr/>
        </p:nvSpPr>
        <p:spPr bwMode="auto">
          <a:xfrm>
            <a:off x="822723" y="5362575"/>
            <a:ext cx="4131469" cy="92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03" tIns="44902" rIns="89803" bIns="449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 smtClean="0"/>
              <a:t>Drs. </a:t>
            </a:r>
            <a:r>
              <a:rPr lang="nl-NL" dirty="0"/>
              <a:t>Arjan Hulskes, </a:t>
            </a:r>
            <a:endParaRPr lang="nl-NL" dirty="0" smtClean="0"/>
          </a:p>
          <a:p>
            <a:r>
              <a:rPr lang="nl-NL" dirty="0" smtClean="0"/>
              <a:t>Neuropsycholoog</a:t>
            </a:r>
          </a:p>
          <a:p>
            <a:r>
              <a:rPr lang="nl-NL" i="1" dirty="0" smtClean="0"/>
              <a:t>De Zorgcirkel</a:t>
            </a:r>
            <a:endParaRPr lang="nl-NL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8529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8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Onbegrepen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7937" y="1766508"/>
            <a:ext cx="7424737" cy="4425356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Verklaarbaar op basis van: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800" dirty="0" smtClean="0"/>
              <a:t>Bron: DCM Nederland/</a:t>
            </a:r>
            <a:r>
              <a:rPr lang="nl-NL" sz="800" dirty="0" err="1" smtClean="0"/>
              <a:t>Trimbos</a:t>
            </a:r>
            <a:endParaRPr lang="nl-NL" sz="800" dirty="0" smtClean="0"/>
          </a:p>
          <a:p>
            <a:endParaRPr lang="nl-NL" dirty="0"/>
          </a:p>
        </p:txBody>
      </p:sp>
      <p:grpSp>
        <p:nvGrpSpPr>
          <p:cNvPr id="16" name="Groep 15"/>
          <p:cNvGrpSpPr/>
          <p:nvPr/>
        </p:nvGrpSpPr>
        <p:grpSpPr>
          <a:xfrm>
            <a:off x="1095812" y="2492060"/>
            <a:ext cx="7473201" cy="2485232"/>
            <a:chOff x="1095812" y="2492060"/>
            <a:chExt cx="7473201" cy="2485232"/>
          </a:xfrm>
        </p:grpSpPr>
        <p:pic>
          <p:nvPicPr>
            <p:cNvPr id="4" name="Tijdelijke aanduiding voor inhoud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812" y="2492060"/>
              <a:ext cx="1105303" cy="65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Afbeelding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319" y="4409580"/>
              <a:ext cx="556287" cy="55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582502"/>
              <a:ext cx="1023496" cy="47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061" y="3372906"/>
              <a:ext cx="973502" cy="60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0" t="28860" r="49377" b="65187"/>
            <a:stretch>
              <a:fillRect/>
            </a:stretch>
          </p:blipFill>
          <p:spPr bwMode="auto">
            <a:xfrm>
              <a:off x="5246232" y="4367376"/>
              <a:ext cx="827159" cy="60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9" t="30856" r="40948" b="65393"/>
            <a:stretch>
              <a:fillRect/>
            </a:stretch>
          </p:blipFill>
          <p:spPr bwMode="auto">
            <a:xfrm>
              <a:off x="1228066" y="3484709"/>
              <a:ext cx="840793" cy="3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2271056" y="265001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Ziekte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2271056" y="3483699"/>
              <a:ext cx="1625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Lichamelijke gezondheid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2245321" y="4518446"/>
              <a:ext cx="1651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Persoonlijkheid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6516216" y="2650011"/>
              <a:ext cx="1553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Levensloop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6538853" y="3506769"/>
              <a:ext cx="203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Sociale omgeving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6538853" y="4519019"/>
              <a:ext cx="203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+mn-lt"/>
                </a:rPr>
                <a:t>Fysieke omgeving</a:t>
              </a:r>
              <a:endParaRPr lang="nl-NL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Beleving en impact van dementie</a:t>
            </a:r>
            <a:endParaRPr lang="nl-N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Frank en Lloyd (2006) </a:t>
            </a:r>
            <a:r>
              <a:rPr lang="nl-NL" sz="1800" dirty="0" smtClean="0"/>
              <a:t>impact van </a:t>
            </a:r>
            <a:r>
              <a:rPr lang="nl-NL" sz="1800" dirty="0"/>
              <a:t>dementie op de levenskwaliteit </a:t>
            </a:r>
            <a:r>
              <a:rPr lang="nl-NL" sz="1800" dirty="0" smtClean="0"/>
              <a:t>patiënt </a:t>
            </a:r>
            <a:r>
              <a:rPr lang="nl-NL" sz="1800" dirty="0"/>
              <a:t>en </a:t>
            </a:r>
            <a:r>
              <a:rPr lang="nl-NL" sz="1800" dirty="0" smtClean="0"/>
              <a:t>mantelzorger</a:t>
            </a:r>
          </a:p>
          <a:p>
            <a:endParaRPr lang="nl-NL" sz="1000" dirty="0" smtClean="0"/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</a:t>
            </a:r>
            <a:r>
              <a:rPr lang="nl-NL" sz="1600" dirty="0">
                <a:solidFill>
                  <a:schemeClr val="tx1"/>
                </a:solidFill>
              </a:rPr>
              <a:t>onzekerheid van de </a:t>
            </a:r>
            <a:r>
              <a:rPr lang="nl-NL" sz="1600" dirty="0" smtClean="0">
                <a:solidFill>
                  <a:schemeClr val="tx1"/>
                </a:solidFill>
              </a:rPr>
              <a:t>diagnose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het </a:t>
            </a:r>
            <a:r>
              <a:rPr lang="nl-NL" sz="1600" dirty="0">
                <a:solidFill>
                  <a:schemeClr val="tx1"/>
                </a:solidFill>
              </a:rPr>
              <a:t>verlies van </a:t>
            </a:r>
            <a:r>
              <a:rPr lang="nl-NL" sz="1600" dirty="0" smtClean="0">
                <a:solidFill>
                  <a:schemeClr val="tx1"/>
                </a:solidFill>
              </a:rPr>
              <a:t>vaardigheid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</a:t>
            </a:r>
            <a:r>
              <a:rPr lang="nl-NL" sz="1600" dirty="0">
                <a:solidFill>
                  <a:schemeClr val="tx1"/>
                </a:solidFill>
              </a:rPr>
              <a:t>veranderende rol binnen de familie en op sociaal </a:t>
            </a:r>
            <a:r>
              <a:rPr lang="nl-NL" sz="1600" dirty="0" smtClean="0">
                <a:solidFill>
                  <a:schemeClr val="tx1"/>
                </a:solidFill>
              </a:rPr>
              <a:t>vlak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verlegenheid </a:t>
            </a:r>
            <a:r>
              <a:rPr lang="nl-NL" sz="1600" dirty="0">
                <a:solidFill>
                  <a:schemeClr val="tx1"/>
                </a:solidFill>
              </a:rPr>
              <a:t>en </a:t>
            </a:r>
            <a:r>
              <a:rPr lang="nl-NL" sz="1600" dirty="0" smtClean="0">
                <a:solidFill>
                  <a:schemeClr val="tx1"/>
                </a:solidFill>
              </a:rPr>
              <a:t>schaamte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emoties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het zelfbegrip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belasting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endParaRPr lang="nl-NL" sz="1600" dirty="0"/>
          </a:p>
          <a:p>
            <a:pPr lvl="1"/>
            <a:endParaRPr lang="nl-NL" sz="1600" dirty="0" smtClean="0"/>
          </a:p>
          <a:p>
            <a:pPr marL="457200" lvl="1" indent="0">
              <a:buNone/>
            </a:pPr>
            <a:endParaRPr lang="nl-NL" sz="1600" dirty="0" smtClean="0"/>
          </a:p>
          <a:p>
            <a:pPr marL="457200" lvl="1" indent="0">
              <a:buNone/>
            </a:pPr>
            <a:endParaRPr lang="nl-NL" sz="1600" dirty="0"/>
          </a:p>
          <a:p>
            <a:pPr marL="457200" lvl="1" indent="0">
              <a:buNone/>
            </a:pPr>
            <a:endParaRPr lang="nl-NL" sz="1600" dirty="0" smtClean="0"/>
          </a:p>
          <a:p>
            <a:pPr marL="0" lvl="1" indent="0">
              <a:buNone/>
            </a:pPr>
            <a:r>
              <a:rPr lang="nl-NL" sz="500" dirty="0">
                <a:solidFill>
                  <a:schemeClr val="tx1"/>
                </a:solidFill>
              </a:rPr>
              <a:t>De beleving van dementie door patiënten en hun omgeving. Een literatuuranalyse. Salomon et al. </a:t>
            </a:r>
            <a:r>
              <a:rPr lang="nl-NL" sz="500" dirty="0" smtClean="0">
                <a:solidFill>
                  <a:schemeClr val="tx1"/>
                </a:solidFill>
              </a:rPr>
              <a:t>2009.</a:t>
            </a:r>
            <a:endParaRPr lang="nl-NL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500" dirty="0" smtClean="0">
                <a:solidFill>
                  <a:schemeClr val="tx1"/>
                </a:solidFill>
              </a:rPr>
              <a:t>Frank</a:t>
            </a:r>
            <a:r>
              <a:rPr lang="nl-NL" sz="500" dirty="0">
                <a:solidFill>
                  <a:schemeClr val="tx1"/>
                </a:solidFill>
              </a:rPr>
              <a:t>, L., Lloyd, A., Flynn, J.A., </a:t>
            </a:r>
            <a:r>
              <a:rPr lang="nl-NL" sz="500" dirty="0" err="1">
                <a:solidFill>
                  <a:schemeClr val="tx1"/>
                </a:solidFill>
              </a:rPr>
              <a:t>Kleinman</a:t>
            </a:r>
            <a:r>
              <a:rPr lang="nl-NL" sz="500" dirty="0">
                <a:solidFill>
                  <a:schemeClr val="tx1"/>
                </a:solidFill>
              </a:rPr>
              <a:t>, L., </a:t>
            </a:r>
            <a:r>
              <a:rPr lang="nl-NL" sz="500" dirty="0" err="1">
                <a:solidFill>
                  <a:schemeClr val="tx1"/>
                </a:solidFill>
              </a:rPr>
              <a:t>Matza</a:t>
            </a:r>
            <a:r>
              <a:rPr lang="nl-NL" sz="500" dirty="0">
                <a:solidFill>
                  <a:schemeClr val="tx1"/>
                </a:solidFill>
              </a:rPr>
              <a:t>, L.S., </a:t>
            </a:r>
            <a:r>
              <a:rPr lang="nl-NL" sz="500" dirty="0" err="1">
                <a:solidFill>
                  <a:schemeClr val="tx1"/>
                </a:solidFill>
              </a:rPr>
              <a:t>Margolis</a:t>
            </a:r>
            <a:r>
              <a:rPr lang="nl-NL" sz="500" dirty="0">
                <a:solidFill>
                  <a:schemeClr val="tx1"/>
                </a:solidFill>
              </a:rPr>
              <a:t>, M.K., </a:t>
            </a:r>
            <a:r>
              <a:rPr lang="nl-NL" sz="500" dirty="0" err="1">
                <a:solidFill>
                  <a:schemeClr val="tx1"/>
                </a:solidFill>
              </a:rPr>
              <a:t>Bowman</a:t>
            </a:r>
            <a:r>
              <a:rPr lang="nl-NL" sz="500" dirty="0">
                <a:solidFill>
                  <a:schemeClr val="tx1"/>
                </a:solidFill>
              </a:rPr>
              <a:t>, L</a:t>
            </a:r>
            <a:r>
              <a:rPr lang="nl-NL" sz="500" dirty="0" smtClean="0">
                <a:solidFill>
                  <a:schemeClr val="tx1"/>
                </a:solidFill>
              </a:rPr>
              <a:t>., </a:t>
            </a:r>
            <a:r>
              <a:rPr lang="en-US" sz="500" dirty="0" smtClean="0">
                <a:solidFill>
                  <a:schemeClr val="tx1"/>
                </a:solidFill>
              </a:rPr>
              <a:t>&amp; </a:t>
            </a:r>
            <a:r>
              <a:rPr lang="en-US" sz="500" dirty="0">
                <a:solidFill>
                  <a:schemeClr val="tx1"/>
                </a:solidFill>
              </a:rPr>
              <a:t>Bullock, R. (2006). Impact of cognitive impairment on mild </a:t>
            </a:r>
            <a:r>
              <a:rPr lang="en-US" sz="500" dirty="0" smtClean="0">
                <a:solidFill>
                  <a:schemeClr val="tx1"/>
                </a:solidFill>
              </a:rPr>
              <a:t> dementia </a:t>
            </a:r>
            <a:r>
              <a:rPr lang="en-US" sz="500" dirty="0">
                <a:solidFill>
                  <a:schemeClr val="tx1"/>
                </a:solidFill>
              </a:rPr>
              <a:t>patients </a:t>
            </a:r>
            <a:r>
              <a:rPr lang="en-US" sz="500" dirty="0" smtClean="0">
                <a:solidFill>
                  <a:schemeClr val="tx1"/>
                </a:solidFill>
              </a:rPr>
              <a:t>and mild </a:t>
            </a:r>
            <a:r>
              <a:rPr lang="en-US" sz="500" dirty="0">
                <a:solidFill>
                  <a:schemeClr val="tx1"/>
                </a:solidFill>
              </a:rPr>
              <a:t>cognitive impairment patients and their informants. </a:t>
            </a:r>
            <a:r>
              <a:rPr lang="en-US" sz="500" i="1" dirty="0">
                <a:solidFill>
                  <a:schemeClr val="tx1"/>
                </a:solidFill>
              </a:rPr>
              <a:t>International </a:t>
            </a:r>
            <a:r>
              <a:rPr lang="en-US" sz="500" i="1" dirty="0" smtClean="0">
                <a:solidFill>
                  <a:schemeClr val="tx1"/>
                </a:solidFill>
              </a:rPr>
              <a:t>Psychogeriatric, </a:t>
            </a:r>
            <a:r>
              <a:rPr lang="nl-NL" sz="500" i="1" dirty="0" smtClean="0">
                <a:solidFill>
                  <a:schemeClr val="tx1"/>
                </a:solidFill>
              </a:rPr>
              <a:t>18</a:t>
            </a:r>
            <a:r>
              <a:rPr lang="nl-NL" sz="500" dirty="0" smtClean="0">
                <a:solidFill>
                  <a:schemeClr val="tx1"/>
                </a:solidFill>
              </a:rPr>
              <a:t>(1</a:t>
            </a:r>
            <a:r>
              <a:rPr lang="nl-NL" sz="500" dirty="0">
                <a:solidFill>
                  <a:schemeClr val="tx1"/>
                </a:solidFill>
              </a:rPr>
              <a:t>), 151-162.</a:t>
            </a:r>
            <a:endParaRPr lang="nl-NL" sz="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Beleving/impact patiënt</a:t>
            </a:r>
            <a:endParaRPr lang="nl-N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7424737" cy="4392488"/>
          </a:xfrm>
        </p:spPr>
        <p:txBody>
          <a:bodyPr/>
          <a:lstStyle/>
          <a:p>
            <a:r>
              <a:rPr lang="nl-NL" sz="1800" dirty="0"/>
              <a:t>Voor de patiënt zouden bij het begin van de dementie de zwaarste </a:t>
            </a:r>
            <a:r>
              <a:rPr lang="nl-NL" sz="1800" dirty="0" smtClean="0"/>
              <a:t>emotionele aspecten </a:t>
            </a:r>
            <a:r>
              <a:rPr lang="nl-NL" sz="1800" dirty="0"/>
              <a:t>zijn </a:t>
            </a:r>
            <a:r>
              <a:rPr lang="nl-NL" sz="1800" dirty="0" smtClean="0"/>
              <a:t>:</a:t>
            </a:r>
          </a:p>
          <a:p>
            <a:endParaRPr lang="nl-NL" sz="1000" dirty="0"/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frustratie </a:t>
            </a:r>
            <a:r>
              <a:rPr lang="nl-NL" sz="1600" dirty="0">
                <a:solidFill>
                  <a:schemeClr val="tx1"/>
                </a:solidFill>
              </a:rPr>
              <a:t>door het herkennen van </a:t>
            </a:r>
            <a:r>
              <a:rPr lang="nl-NL" sz="1600" dirty="0" smtClean="0">
                <a:solidFill>
                  <a:schemeClr val="tx1"/>
                </a:solidFill>
              </a:rPr>
              <a:t>geheugenproblemen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verlies </a:t>
            </a:r>
            <a:r>
              <a:rPr lang="nl-NL" sz="1600" dirty="0">
                <a:solidFill>
                  <a:schemeClr val="tx1"/>
                </a:solidFill>
              </a:rPr>
              <a:t>aan </a:t>
            </a:r>
            <a:r>
              <a:rPr lang="nl-NL" sz="1600" dirty="0" smtClean="0">
                <a:solidFill>
                  <a:schemeClr val="tx1"/>
                </a:solidFill>
              </a:rPr>
              <a:t>zelfvertrouwen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>
                <a:solidFill>
                  <a:schemeClr val="tx1"/>
                </a:solidFill>
              </a:rPr>
              <a:t>a</a:t>
            </a:r>
            <a:r>
              <a:rPr lang="nl-NL" sz="1600" dirty="0" smtClean="0">
                <a:solidFill>
                  <a:schemeClr val="tx1"/>
                </a:solidFill>
              </a:rPr>
              <a:t>ngst </a:t>
            </a:r>
            <a:r>
              <a:rPr lang="nl-NL" sz="1600" dirty="0">
                <a:solidFill>
                  <a:schemeClr val="tx1"/>
                </a:solidFill>
              </a:rPr>
              <a:t>voor </a:t>
            </a:r>
            <a:r>
              <a:rPr lang="nl-NL" sz="1600" dirty="0" smtClean="0">
                <a:solidFill>
                  <a:schemeClr val="tx1"/>
                </a:solidFill>
              </a:rPr>
              <a:t>moeilijkheden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ongerustheid </a:t>
            </a:r>
            <a:r>
              <a:rPr lang="nl-NL" sz="1600" dirty="0">
                <a:solidFill>
                  <a:schemeClr val="tx1"/>
                </a:solidFill>
              </a:rPr>
              <a:t>over de veranderende rol in de familie door de </a:t>
            </a:r>
            <a:r>
              <a:rPr lang="nl-NL" sz="1600" dirty="0" smtClean="0">
                <a:solidFill>
                  <a:schemeClr val="tx1"/>
                </a:solidFill>
              </a:rPr>
              <a:t>cognitieve achteruitgang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angstigheid (Frank</a:t>
            </a:r>
            <a:r>
              <a:rPr lang="nl-NL" sz="1600" dirty="0">
                <a:solidFill>
                  <a:schemeClr val="tx1"/>
                </a:solidFill>
              </a:rPr>
              <a:t>, L., A. Lloyd, </a:t>
            </a:r>
            <a:r>
              <a:rPr lang="nl-NL" sz="1600" i="1" dirty="0">
                <a:solidFill>
                  <a:schemeClr val="tx1"/>
                </a:solidFill>
              </a:rPr>
              <a:t>et al.</a:t>
            </a:r>
            <a:r>
              <a:rPr lang="nl-NL" sz="1600" dirty="0">
                <a:solidFill>
                  <a:schemeClr val="tx1"/>
                </a:solidFill>
              </a:rPr>
              <a:t>, 2006</a:t>
            </a:r>
            <a:r>
              <a:rPr lang="nl-NL" sz="1600" dirty="0" smtClean="0">
                <a:solidFill>
                  <a:schemeClr val="tx1"/>
                </a:solidFill>
              </a:rPr>
              <a:t>)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een </a:t>
            </a:r>
            <a:r>
              <a:rPr lang="nl-NL" sz="1600" dirty="0">
                <a:solidFill>
                  <a:schemeClr val="tx1"/>
                </a:solidFill>
              </a:rPr>
              <a:t>gevoel van greep te verliezen op het bestaan en angst voor </a:t>
            </a:r>
            <a:r>
              <a:rPr lang="nl-NL" sz="1600" dirty="0" smtClean="0">
                <a:solidFill>
                  <a:schemeClr val="tx1"/>
                </a:solidFill>
              </a:rPr>
              <a:t>maatschappelijke stigmatisering </a:t>
            </a:r>
            <a:r>
              <a:rPr lang="nl-NL" sz="1600" dirty="0">
                <a:solidFill>
                  <a:schemeClr val="tx1"/>
                </a:solidFill>
              </a:rPr>
              <a:t>(</a:t>
            </a:r>
            <a:r>
              <a:rPr lang="nl-NL" sz="1600" dirty="0" err="1">
                <a:solidFill>
                  <a:schemeClr val="tx1"/>
                </a:solidFill>
              </a:rPr>
              <a:t>Michon</a:t>
            </a:r>
            <a:r>
              <a:rPr lang="nl-NL" sz="1600" dirty="0">
                <a:solidFill>
                  <a:schemeClr val="tx1"/>
                </a:solidFill>
              </a:rPr>
              <a:t>, A. </a:t>
            </a:r>
            <a:r>
              <a:rPr lang="nl-NL" sz="1600" i="1" dirty="0">
                <a:solidFill>
                  <a:schemeClr val="tx1"/>
                </a:solidFill>
              </a:rPr>
              <a:t>et al.</a:t>
            </a:r>
            <a:r>
              <a:rPr lang="nl-NL" sz="1600" dirty="0">
                <a:solidFill>
                  <a:schemeClr val="tx1"/>
                </a:solidFill>
              </a:rPr>
              <a:t>, </a:t>
            </a:r>
            <a:r>
              <a:rPr lang="nl-NL" sz="1600" dirty="0" smtClean="0">
                <a:solidFill>
                  <a:schemeClr val="tx1"/>
                </a:solidFill>
              </a:rPr>
              <a:t>2003)</a:t>
            </a:r>
          </a:p>
          <a:p>
            <a:pPr lvl="1"/>
            <a:endParaRPr lang="nl-NL" sz="1600" dirty="0" smtClean="0">
              <a:solidFill>
                <a:schemeClr val="tx1"/>
              </a:solidFill>
            </a:endParaRPr>
          </a:p>
          <a:p>
            <a:pPr lvl="1"/>
            <a:endParaRPr lang="nl-NL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16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nl-NL" sz="500" dirty="0" smtClean="0">
                <a:solidFill>
                  <a:schemeClr val="tx1"/>
                </a:solidFill>
              </a:rPr>
              <a:t>De </a:t>
            </a:r>
            <a:r>
              <a:rPr lang="nl-NL" sz="500" dirty="0">
                <a:solidFill>
                  <a:schemeClr val="tx1"/>
                </a:solidFill>
              </a:rPr>
              <a:t>beleving van dementie door patiënten en hun omgeving. Een literatuuranalyse. Salomon et al. </a:t>
            </a:r>
            <a:r>
              <a:rPr lang="nl-NL" sz="500" dirty="0" smtClean="0">
                <a:solidFill>
                  <a:schemeClr val="tx1"/>
                </a:solidFill>
              </a:rPr>
              <a:t>2009.</a:t>
            </a:r>
            <a:endParaRPr lang="nl-NL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500" dirty="0">
                <a:solidFill>
                  <a:schemeClr val="tx1"/>
                </a:solidFill>
              </a:rPr>
              <a:t>Frank, L., Lloyd, A., Flynn, J.A., </a:t>
            </a:r>
            <a:r>
              <a:rPr lang="nl-NL" sz="500" dirty="0" err="1">
                <a:solidFill>
                  <a:schemeClr val="tx1"/>
                </a:solidFill>
              </a:rPr>
              <a:t>Kleinman</a:t>
            </a:r>
            <a:r>
              <a:rPr lang="nl-NL" sz="500" dirty="0">
                <a:solidFill>
                  <a:schemeClr val="tx1"/>
                </a:solidFill>
              </a:rPr>
              <a:t>, L., </a:t>
            </a:r>
            <a:r>
              <a:rPr lang="nl-NL" sz="500" dirty="0" err="1">
                <a:solidFill>
                  <a:schemeClr val="tx1"/>
                </a:solidFill>
              </a:rPr>
              <a:t>Matza</a:t>
            </a:r>
            <a:r>
              <a:rPr lang="nl-NL" sz="500" dirty="0">
                <a:solidFill>
                  <a:schemeClr val="tx1"/>
                </a:solidFill>
              </a:rPr>
              <a:t>, L.S., </a:t>
            </a:r>
            <a:r>
              <a:rPr lang="nl-NL" sz="500" dirty="0" err="1">
                <a:solidFill>
                  <a:schemeClr val="tx1"/>
                </a:solidFill>
              </a:rPr>
              <a:t>Margolis</a:t>
            </a:r>
            <a:r>
              <a:rPr lang="nl-NL" sz="500" dirty="0">
                <a:solidFill>
                  <a:schemeClr val="tx1"/>
                </a:solidFill>
              </a:rPr>
              <a:t>, M.K., </a:t>
            </a:r>
            <a:r>
              <a:rPr lang="nl-NL" sz="500" dirty="0" err="1">
                <a:solidFill>
                  <a:schemeClr val="tx1"/>
                </a:solidFill>
              </a:rPr>
              <a:t>Bowman</a:t>
            </a:r>
            <a:r>
              <a:rPr lang="nl-NL" sz="500" dirty="0">
                <a:solidFill>
                  <a:schemeClr val="tx1"/>
                </a:solidFill>
              </a:rPr>
              <a:t>, L., </a:t>
            </a:r>
            <a:r>
              <a:rPr lang="en-US" sz="500" dirty="0">
                <a:solidFill>
                  <a:schemeClr val="tx1"/>
                </a:solidFill>
              </a:rPr>
              <a:t>&amp; Bullock, R. (2006). Impact of cognitive impairment on mild  dementia patients and mild cognitive impairment patients and their informants. </a:t>
            </a:r>
            <a:r>
              <a:rPr lang="en-US" sz="500" i="1" dirty="0">
                <a:solidFill>
                  <a:schemeClr val="tx1"/>
                </a:solidFill>
              </a:rPr>
              <a:t>International Psychogeriatric, </a:t>
            </a:r>
            <a:r>
              <a:rPr lang="nl-NL" sz="500" i="1" dirty="0">
                <a:solidFill>
                  <a:schemeClr val="tx1"/>
                </a:solidFill>
              </a:rPr>
              <a:t>18</a:t>
            </a:r>
            <a:r>
              <a:rPr lang="nl-NL" sz="500" dirty="0">
                <a:solidFill>
                  <a:schemeClr val="tx1"/>
                </a:solidFill>
              </a:rPr>
              <a:t>(1), 151-162</a:t>
            </a:r>
            <a:r>
              <a:rPr lang="nl-NL" sz="5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>
              <a:buNone/>
            </a:pPr>
            <a:r>
              <a:rPr lang="en-US" sz="500" dirty="0" err="1">
                <a:solidFill>
                  <a:schemeClr val="tx1"/>
                </a:solidFill>
              </a:rPr>
              <a:t>Michon</a:t>
            </a:r>
            <a:r>
              <a:rPr lang="en-US" sz="500" dirty="0">
                <a:solidFill>
                  <a:schemeClr val="tx1"/>
                </a:solidFill>
              </a:rPr>
              <a:t>, A., </a:t>
            </a:r>
            <a:r>
              <a:rPr lang="en-US" sz="500" dirty="0" err="1">
                <a:solidFill>
                  <a:schemeClr val="tx1"/>
                </a:solidFill>
              </a:rPr>
              <a:t>Gargiulo</a:t>
            </a:r>
            <a:r>
              <a:rPr lang="en-US" sz="500" dirty="0">
                <a:solidFill>
                  <a:schemeClr val="tx1"/>
                </a:solidFill>
              </a:rPr>
              <a:t>, M., &amp; </a:t>
            </a:r>
            <a:r>
              <a:rPr lang="en-US" sz="500" dirty="0" err="1">
                <a:solidFill>
                  <a:schemeClr val="tx1"/>
                </a:solidFill>
              </a:rPr>
              <a:t>Rozotte</a:t>
            </a:r>
            <a:r>
              <a:rPr lang="en-US" sz="500" dirty="0">
                <a:solidFill>
                  <a:schemeClr val="tx1"/>
                </a:solidFill>
              </a:rPr>
              <a:t>, C. (2003). What is dementia? 1. The patient’s </a:t>
            </a:r>
            <a:r>
              <a:rPr lang="fr-FR" sz="500" dirty="0">
                <a:solidFill>
                  <a:schemeClr val="tx1"/>
                </a:solidFill>
              </a:rPr>
              <a:t>perspective. </a:t>
            </a:r>
            <a:r>
              <a:rPr lang="fr-FR" sz="500" i="1" dirty="0">
                <a:solidFill>
                  <a:schemeClr val="tx1"/>
                </a:solidFill>
              </a:rPr>
              <a:t>Psychologie &amp; Neuropsychiatrie du Vieillissement, 1</a:t>
            </a:r>
            <a:r>
              <a:rPr lang="fr-FR" sz="500" dirty="0">
                <a:solidFill>
                  <a:schemeClr val="tx1"/>
                </a:solidFill>
              </a:rPr>
              <a:t>(1), 7-13.</a:t>
            </a:r>
          </a:p>
          <a:p>
            <a:pPr marL="0" indent="0">
              <a:buNone/>
            </a:pPr>
            <a:endParaRPr lang="nl-NL" sz="500" dirty="0"/>
          </a:p>
          <a:p>
            <a:pPr marL="457200" lvl="1" indent="0">
              <a:buNone/>
            </a:pPr>
            <a:endParaRPr lang="nl-NL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Beleving/impact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mantelzorger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Voor de </a:t>
            </a:r>
            <a:r>
              <a:rPr lang="nl-NL" sz="1800" dirty="0" smtClean="0"/>
              <a:t>mantelzorger </a:t>
            </a:r>
            <a:r>
              <a:rPr lang="nl-NL" sz="1800" dirty="0"/>
              <a:t>zijn de </a:t>
            </a:r>
            <a:r>
              <a:rPr lang="nl-NL" sz="1800" dirty="0" smtClean="0"/>
              <a:t>factoren van meeste zorg: </a:t>
            </a:r>
          </a:p>
          <a:p>
            <a:endParaRPr lang="nl-NL" sz="1000" dirty="0"/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</a:t>
            </a:r>
            <a:r>
              <a:rPr lang="nl-NL" sz="1600" dirty="0">
                <a:solidFill>
                  <a:schemeClr val="tx1"/>
                </a:solidFill>
              </a:rPr>
              <a:t>symptomen en stoornissen die verband houden met de </a:t>
            </a:r>
            <a:r>
              <a:rPr lang="nl-NL" sz="1600" dirty="0" smtClean="0">
                <a:solidFill>
                  <a:schemeClr val="tx1"/>
                </a:solidFill>
              </a:rPr>
              <a:t>ziekte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</a:t>
            </a:r>
            <a:r>
              <a:rPr lang="nl-NL" sz="1600" dirty="0">
                <a:solidFill>
                  <a:schemeClr val="tx1"/>
                </a:solidFill>
              </a:rPr>
              <a:t>gedragsstoornissen en vooral de symptomen van 'psychotische' aard, </a:t>
            </a: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</a:t>
            </a:r>
            <a:r>
              <a:rPr lang="nl-NL" sz="1600" dirty="0">
                <a:solidFill>
                  <a:schemeClr val="tx1"/>
                </a:solidFill>
              </a:rPr>
              <a:t>relationele problemen die zij kunnen veroorzaken (Thomas, </a:t>
            </a:r>
            <a:r>
              <a:rPr lang="nl-NL" sz="1600" dirty="0" err="1" smtClean="0">
                <a:solidFill>
                  <a:schemeClr val="tx1"/>
                </a:solidFill>
              </a:rPr>
              <a:t>Billon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i="1" dirty="0">
                <a:solidFill>
                  <a:schemeClr val="tx1"/>
                </a:solidFill>
              </a:rPr>
              <a:t>et al.</a:t>
            </a:r>
            <a:r>
              <a:rPr lang="nl-NL" sz="1600" dirty="0">
                <a:solidFill>
                  <a:schemeClr val="tx1"/>
                </a:solidFill>
              </a:rPr>
              <a:t>, 2005</a:t>
            </a:r>
            <a:r>
              <a:rPr lang="nl-NL" sz="1600" dirty="0" smtClean="0">
                <a:solidFill>
                  <a:schemeClr val="tx1"/>
                </a:solidFill>
              </a:rPr>
              <a:t>)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de </a:t>
            </a:r>
            <a:r>
              <a:rPr lang="nl-NL" sz="1600" dirty="0">
                <a:solidFill>
                  <a:schemeClr val="tx1"/>
                </a:solidFill>
              </a:rPr>
              <a:t>toenemende afhankelijkheid van de patiënt (</a:t>
            </a:r>
            <a:r>
              <a:rPr lang="nl-NL" sz="1600" dirty="0" err="1">
                <a:solidFill>
                  <a:schemeClr val="tx1"/>
                </a:solidFill>
              </a:rPr>
              <a:t>Clyburn</a:t>
            </a:r>
            <a:r>
              <a:rPr lang="nl-NL" sz="1600" dirty="0">
                <a:solidFill>
                  <a:schemeClr val="tx1"/>
                </a:solidFill>
              </a:rPr>
              <a:t> et al. (2000), </a:t>
            </a:r>
            <a:r>
              <a:rPr lang="nl-NL" sz="1600" dirty="0" smtClean="0">
                <a:solidFill>
                  <a:schemeClr val="tx1"/>
                </a:solidFill>
              </a:rPr>
              <a:t>onderzoek </a:t>
            </a:r>
            <a:r>
              <a:rPr lang="nl-NL" sz="1600" dirty="0">
                <a:solidFill>
                  <a:schemeClr val="tx1"/>
                </a:solidFill>
              </a:rPr>
              <a:t>van Frank, L., A. Lloyd, </a:t>
            </a:r>
            <a:r>
              <a:rPr lang="nl-NL" sz="1600" i="1" dirty="0">
                <a:solidFill>
                  <a:schemeClr val="tx1"/>
                </a:solidFill>
              </a:rPr>
              <a:t>et al.</a:t>
            </a:r>
            <a:r>
              <a:rPr lang="nl-NL" sz="1600" dirty="0">
                <a:solidFill>
                  <a:schemeClr val="tx1"/>
                </a:solidFill>
              </a:rPr>
              <a:t>, 2006</a:t>
            </a:r>
            <a:r>
              <a:rPr lang="nl-NL" sz="1600" dirty="0" smtClean="0">
                <a:solidFill>
                  <a:schemeClr val="tx1"/>
                </a:solidFill>
              </a:rPr>
              <a:t>)</a:t>
            </a:r>
            <a:endParaRPr lang="nl-NL" sz="1600" dirty="0">
              <a:solidFill>
                <a:schemeClr val="tx1"/>
              </a:solidFill>
            </a:endParaRPr>
          </a:p>
          <a:p>
            <a:pPr lvl="1"/>
            <a:r>
              <a:rPr lang="nl-NL" sz="1600" dirty="0" smtClean="0">
                <a:solidFill>
                  <a:schemeClr val="tx1"/>
                </a:solidFill>
              </a:rPr>
              <a:t>het </a:t>
            </a:r>
            <a:r>
              <a:rPr lang="nl-NL" sz="1600" dirty="0">
                <a:solidFill>
                  <a:schemeClr val="tx1"/>
                </a:solidFill>
              </a:rPr>
              <a:t>gebrek aan adempauzes en het gevoel van verlatenheid (Thomas, </a:t>
            </a:r>
            <a:r>
              <a:rPr lang="nl-NL" sz="1600" dirty="0" err="1" smtClean="0">
                <a:solidFill>
                  <a:schemeClr val="tx1"/>
                </a:solidFill>
              </a:rPr>
              <a:t>Chantoin-Merlet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i="1" dirty="0">
                <a:solidFill>
                  <a:schemeClr val="tx1"/>
                </a:solidFill>
              </a:rPr>
              <a:t>et al.</a:t>
            </a:r>
            <a:r>
              <a:rPr lang="nl-NL" sz="1600" dirty="0">
                <a:solidFill>
                  <a:schemeClr val="tx1"/>
                </a:solidFill>
              </a:rPr>
              <a:t>, 2005</a:t>
            </a:r>
            <a:r>
              <a:rPr lang="nl-NL" sz="16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endParaRPr lang="nl-NL" sz="16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10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nl-NL" sz="500" dirty="0" smtClean="0">
                <a:solidFill>
                  <a:schemeClr val="tx1"/>
                </a:solidFill>
              </a:rPr>
              <a:t>De </a:t>
            </a:r>
            <a:r>
              <a:rPr lang="nl-NL" sz="500" dirty="0">
                <a:solidFill>
                  <a:schemeClr val="tx1"/>
                </a:solidFill>
              </a:rPr>
              <a:t>beleving van dementie door patiënten en hun omgeving. Een literatuuranalyse. Salomon et al. </a:t>
            </a:r>
            <a:r>
              <a:rPr lang="nl-NL" sz="500" dirty="0" smtClean="0">
                <a:solidFill>
                  <a:schemeClr val="tx1"/>
                </a:solidFill>
              </a:rPr>
              <a:t>2009.</a:t>
            </a:r>
          </a:p>
          <a:p>
            <a:pPr marL="0" lvl="1" indent="0">
              <a:buNone/>
            </a:pPr>
            <a:r>
              <a:rPr lang="fr-FR" sz="500" dirty="0">
                <a:solidFill>
                  <a:schemeClr val="tx1"/>
                </a:solidFill>
              </a:rPr>
              <a:t>Thomas, P., R. Billon, et al. (2005). Dossier PIXEL, Situation des aidants informels des </a:t>
            </a:r>
            <a:r>
              <a:rPr lang="fr-FR" sz="500" dirty="0" smtClean="0">
                <a:solidFill>
                  <a:schemeClr val="tx1"/>
                </a:solidFill>
              </a:rPr>
              <a:t>déments </a:t>
            </a:r>
            <a:r>
              <a:rPr lang="fr-FR" sz="500" dirty="0">
                <a:solidFill>
                  <a:schemeClr val="tx1"/>
                </a:solidFill>
              </a:rPr>
              <a:t>vivant à domicile ou en institution. L’étude PIXEL. La revue francophone de gériatrie </a:t>
            </a:r>
            <a:r>
              <a:rPr lang="fr-FR" sz="500" dirty="0" smtClean="0">
                <a:solidFill>
                  <a:schemeClr val="tx1"/>
                </a:solidFill>
              </a:rPr>
              <a:t>et </a:t>
            </a:r>
            <a:r>
              <a:rPr lang="fr-FR" sz="500" dirty="0">
                <a:solidFill>
                  <a:schemeClr val="tx1"/>
                </a:solidFill>
              </a:rPr>
              <a:t>de gérontologie, 12-111, 24-30</a:t>
            </a:r>
            <a:r>
              <a:rPr lang="fr-FR" sz="5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>
              <a:buNone/>
            </a:pPr>
            <a:r>
              <a:rPr lang="nl-NL" sz="500" dirty="0" err="1">
                <a:solidFill>
                  <a:schemeClr val="tx1"/>
                </a:solidFill>
              </a:rPr>
              <a:t>Clyburn</a:t>
            </a:r>
            <a:r>
              <a:rPr lang="nl-NL" sz="500" dirty="0">
                <a:solidFill>
                  <a:schemeClr val="tx1"/>
                </a:solidFill>
              </a:rPr>
              <a:t>, L.B., </a:t>
            </a:r>
            <a:r>
              <a:rPr lang="nl-NL" sz="500" dirty="0" err="1">
                <a:solidFill>
                  <a:schemeClr val="tx1"/>
                </a:solidFill>
              </a:rPr>
              <a:t>Stones</a:t>
            </a:r>
            <a:r>
              <a:rPr lang="nl-NL" sz="500" dirty="0">
                <a:solidFill>
                  <a:schemeClr val="tx1"/>
                </a:solidFill>
              </a:rPr>
              <a:t>, M.J., </a:t>
            </a:r>
            <a:r>
              <a:rPr lang="nl-NL" sz="500" dirty="0" err="1">
                <a:solidFill>
                  <a:schemeClr val="tx1"/>
                </a:solidFill>
              </a:rPr>
              <a:t>Hadjistavropoulos</a:t>
            </a:r>
            <a:r>
              <a:rPr lang="nl-NL" sz="500" dirty="0">
                <a:solidFill>
                  <a:schemeClr val="tx1"/>
                </a:solidFill>
              </a:rPr>
              <a:t>, T., &amp; </a:t>
            </a:r>
            <a:r>
              <a:rPr lang="nl-NL" sz="500" dirty="0" err="1">
                <a:solidFill>
                  <a:schemeClr val="tx1"/>
                </a:solidFill>
              </a:rPr>
              <a:t>Tuokko</a:t>
            </a:r>
            <a:r>
              <a:rPr lang="nl-NL" sz="500" dirty="0">
                <a:solidFill>
                  <a:schemeClr val="tx1"/>
                </a:solidFill>
              </a:rPr>
              <a:t>, H. (2000). </a:t>
            </a:r>
            <a:r>
              <a:rPr lang="nl-NL" sz="500" dirty="0" err="1">
                <a:solidFill>
                  <a:schemeClr val="tx1"/>
                </a:solidFill>
              </a:rPr>
              <a:t>Predicting</a:t>
            </a:r>
            <a:r>
              <a:rPr lang="nl-NL" sz="500" dirty="0">
                <a:solidFill>
                  <a:schemeClr val="tx1"/>
                </a:solidFill>
              </a:rPr>
              <a:t> </a:t>
            </a:r>
            <a:r>
              <a:rPr lang="nl-NL" sz="500" dirty="0" err="1" smtClean="0">
                <a:solidFill>
                  <a:schemeClr val="tx1"/>
                </a:solidFill>
              </a:rPr>
              <a:t>caregiver</a:t>
            </a:r>
            <a:r>
              <a:rPr lang="nl-NL" sz="500" dirty="0" smtClean="0">
                <a:solidFill>
                  <a:schemeClr val="tx1"/>
                </a:solidFill>
              </a:rPr>
              <a:t> </a:t>
            </a:r>
            <a:r>
              <a:rPr lang="nl-NL" sz="500" dirty="0" err="1">
                <a:solidFill>
                  <a:schemeClr val="tx1"/>
                </a:solidFill>
              </a:rPr>
              <a:t>burden</a:t>
            </a:r>
            <a:r>
              <a:rPr lang="nl-NL" sz="500" dirty="0">
                <a:solidFill>
                  <a:schemeClr val="tx1"/>
                </a:solidFill>
              </a:rPr>
              <a:t> </a:t>
            </a:r>
            <a:r>
              <a:rPr lang="nl-NL" sz="500" dirty="0" err="1">
                <a:solidFill>
                  <a:schemeClr val="tx1"/>
                </a:solidFill>
              </a:rPr>
              <a:t>and</a:t>
            </a:r>
            <a:r>
              <a:rPr lang="nl-NL" sz="500" dirty="0">
                <a:solidFill>
                  <a:schemeClr val="tx1"/>
                </a:solidFill>
              </a:rPr>
              <a:t> </a:t>
            </a:r>
            <a:r>
              <a:rPr lang="nl-NL" sz="500" dirty="0" err="1">
                <a:solidFill>
                  <a:schemeClr val="tx1"/>
                </a:solidFill>
              </a:rPr>
              <a:t>depression</a:t>
            </a:r>
            <a:r>
              <a:rPr lang="nl-NL" sz="500" dirty="0">
                <a:solidFill>
                  <a:schemeClr val="tx1"/>
                </a:solidFill>
              </a:rPr>
              <a:t> in </a:t>
            </a:r>
            <a:r>
              <a:rPr lang="nl-NL" sz="500" dirty="0" err="1">
                <a:solidFill>
                  <a:schemeClr val="tx1"/>
                </a:solidFill>
              </a:rPr>
              <a:t>Alzheimer’s</a:t>
            </a:r>
            <a:r>
              <a:rPr lang="nl-NL" sz="500" dirty="0">
                <a:solidFill>
                  <a:schemeClr val="tx1"/>
                </a:solidFill>
              </a:rPr>
              <a:t> </a:t>
            </a:r>
            <a:r>
              <a:rPr lang="nl-NL" sz="500" dirty="0" err="1">
                <a:solidFill>
                  <a:schemeClr val="tx1"/>
                </a:solidFill>
              </a:rPr>
              <a:t>disease</a:t>
            </a:r>
            <a:r>
              <a:rPr lang="nl-NL" sz="500" dirty="0">
                <a:solidFill>
                  <a:schemeClr val="tx1"/>
                </a:solidFill>
              </a:rPr>
              <a:t>. Journal of </a:t>
            </a:r>
            <a:r>
              <a:rPr lang="nl-NL" sz="500" dirty="0" err="1" smtClean="0">
                <a:solidFill>
                  <a:schemeClr val="tx1"/>
                </a:solidFill>
              </a:rPr>
              <a:t>Gerontology</a:t>
            </a:r>
            <a:r>
              <a:rPr lang="nl-NL" sz="500" dirty="0">
                <a:solidFill>
                  <a:schemeClr val="tx1"/>
                </a:solidFill>
              </a:rPr>
              <a:t>, </a:t>
            </a:r>
            <a:r>
              <a:rPr lang="nl-NL" sz="500" dirty="0" smtClean="0">
                <a:solidFill>
                  <a:schemeClr val="tx1"/>
                </a:solidFill>
              </a:rPr>
              <a:t>55(1</a:t>
            </a:r>
            <a:r>
              <a:rPr lang="nl-NL" sz="500" dirty="0">
                <a:solidFill>
                  <a:schemeClr val="tx1"/>
                </a:solidFill>
              </a:rPr>
              <a:t>), 2-13.</a:t>
            </a:r>
          </a:p>
          <a:p>
            <a:pPr marL="0" indent="0">
              <a:buNone/>
            </a:pPr>
            <a:r>
              <a:rPr lang="nl-NL" sz="500" dirty="0">
                <a:solidFill>
                  <a:schemeClr val="tx1"/>
                </a:solidFill>
              </a:rPr>
              <a:t>Frank, L., Lloyd, A., Flynn, J.A., </a:t>
            </a:r>
            <a:r>
              <a:rPr lang="nl-NL" sz="500" dirty="0" err="1">
                <a:solidFill>
                  <a:schemeClr val="tx1"/>
                </a:solidFill>
              </a:rPr>
              <a:t>Kleinman</a:t>
            </a:r>
            <a:r>
              <a:rPr lang="nl-NL" sz="500" dirty="0">
                <a:solidFill>
                  <a:schemeClr val="tx1"/>
                </a:solidFill>
              </a:rPr>
              <a:t>, L., </a:t>
            </a:r>
            <a:r>
              <a:rPr lang="nl-NL" sz="500" dirty="0" err="1">
                <a:solidFill>
                  <a:schemeClr val="tx1"/>
                </a:solidFill>
              </a:rPr>
              <a:t>Matza</a:t>
            </a:r>
            <a:r>
              <a:rPr lang="nl-NL" sz="500" dirty="0">
                <a:solidFill>
                  <a:schemeClr val="tx1"/>
                </a:solidFill>
              </a:rPr>
              <a:t>, L.S., </a:t>
            </a:r>
            <a:r>
              <a:rPr lang="nl-NL" sz="500" dirty="0" err="1">
                <a:solidFill>
                  <a:schemeClr val="tx1"/>
                </a:solidFill>
              </a:rPr>
              <a:t>Margolis</a:t>
            </a:r>
            <a:r>
              <a:rPr lang="nl-NL" sz="500" dirty="0">
                <a:solidFill>
                  <a:schemeClr val="tx1"/>
                </a:solidFill>
              </a:rPr>
              <a:t>, M.K., </a:t>
            </a:r>
            <a:r>
              <a:rPr lang="nl-NL" sz="500" dirty="0" err="1">
                <a:solidFill>
                  <a:schemeClr val="tx1"/>
                </a:solidFill>
              </a:rPr>
              <a:t>Bowman</a:t>
            </a:r>
            <a:r>
              <a:rPr lang="nl-NL" sz="500" dirty="0">
                <a:solidFill>
                  <a:schemeClr val="tx1"/>
                </a:solidFill>
              </a:rPr>
              <a:t>, L., </a:t>
            </a:r>
            <a:r>
              <a:rPr lang="en-US" sz="500" dirty="0">
                <a:solidFill>
                  <a:schemeClr val="tx1"/>
                </a:solidFill>
              </a:rPr>
              <a:t>&amp; Bullock, R. (2006). Impact of cognitive impairment on mild  dementia patients and mild cognitive impairment patients and their informants. </a:t>
            </a:r>
            <a:r>
              <a:rPr lang="en-US" sz="500" i="1" dirty="0">
                <a:solidFill>
                  <a:schemeClr val="tx1"/>
                </a:solidFill>
              </a:rPr>
              <a:t>International Psychogeriatric, </a:t>
            </a:r>
            <a:r>
              <a:rPr lang="nl-NL" sz="500" i="1" dirty="0">
                <a:solidFill>
                  <a:schemeClr val="tx1"/>
                </a:solidFill>
              </a:rPr>
              <a:t>18</a:t>
            </a:r>
            <a:r>
              <a:rPr lang="nl-NL" sz="500" dirty="0">
                <a:solidFill>
                  <a:schemeClr val="tx1"/>
                </a:solidFill>
              </a:rPr>
              <a:t>(1), 151-162</a:t>
            </a:r>
            <a:r>
              <a:rPr lang="nl-NL" sz="5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500" dirty="0">
                <a:solidFill>
                  <a:schemeClr val="tx1"/>
                </a:solidFill>
              </a:rPr>
              <a:t>Thomas, P., S. </a:t>
            </a:r>
            <a:r>
              <a:rPr lang="fr-FR" sz="500" dirty="0" err="1">
                <a:solidFill>
                  <a:schemeClr val="tx1"/>
                </a:solidFill>
              </a:rPr>
              <a:t>Chantoin-Merlet</a:t>
            </a:r>
            <a:r>
              <a:rPr lang="fr-FR" sz="500" dirty="0">
                <a:solidFill>
                  <a:schemeClr val="tx1"/>
                </a:solidFill>
              </a:rPr>
              <a:t>, et al. (2005). Dossier PIXEL, Problématique familiale de la </a:t>
            </a:r>
            <a:r>
              <a:rPr lang="fr-FR" sz="500" dirty="0" smtClean="0">
                <a:solidFill>
                  <a:schemeClr val="tx1"/>
                </a:solidFill>
              </a:rPr>
              <a:t>démence </a:t>
            </a:r>
            <a:r>
              <a:rPr lang="fr-FR" sz="500" dirty="0">
                <a:solidFill>
                  <a:schemeClr val="tx1"/>
                </a:solidFill>
              </a:rPr>
              <a:t>de sujets jeunes à domicile. L’étude Pixel. La revue francophone de gériatrie et de </a:t>
            </a:r>
            <a:r>
              <a:rPr lang="fr-FR" sz="500" dirty="0" smtClean="0">
                <a:solidFill>
                  <a:schemeClr val="tx1"/>
                </a:solidFill>
              </a:rPr>
              <a:t>gérontologie</a:t>
            </a:r>
            <a:r>
              <a:rPr lang="fr-FR" sz="500" dirty="0">
                <a:solidFill>
                  <a:schemeClr val="tx1"/>
                </a:solidFill>
              </a:rPr>
              <a:t>, 12-111, 8-16.</a:t>
            </a:r>
            <a:endParaRPr lang="nl-NL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5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800" dirty="0"/>
          </a:p>
          <a:p>
            <a:pPr marL="457200" lvl="1" indent="0">
              <a:buNone/>
            </a:pPr>
            <a:endParaRPr lang="nl-NL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onderzoek?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Geen genezing. Wel onderkenning en begeleiding</a:t>
            </a:r>
          </a:p>
          <a:p>
            <a:r>
              <a:rPr lang="nl-NL" dirty="0" smtClean="0"/>
              <a:t>Voorkomen frustraties en conflicten</a:t>
            </a:r>
          </a:p>
          <a:p>
            <a:r>
              <a:rPr lang="nl-NL" dirty="0" smtClean="0"/>
              <a:t>Voorkomen overbelasting mantelzorg</a:t>
            </a:r>
          </a:p>
          <a:p>
            <a:r>
              <a:rPr lang="nl-NL" dirty="0" smtClean="0"/>
              <a:t>Deelname aan opvangprojecten</a:t>
            </a:r>
          </a:p>
          <a:p>
            <a:r>
              <a:rPr lang="nl-NL" dirty="0" smtClean="0"/>
              <a:t>Langer thuis wonen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Schakel hulp in!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Dementie: geen taboe</a:t>
            </a:r>
          </a:p>
          <a:p>
            <a:r>
              <a:rPr lang="nl-NL" dirty="0" smtClean="0"/>
              <a:t>Lang zelf verzorgen zonder hulp: kans groot op crisis</a:t>
            </a:r>
          </a:p>
          <a:p>
            <a:r>
              <a:rPr lang="nl-NL" dirty="0" smtClean="0"/>
              <a:t>Op tijd naar huisarts voor onderzoek/ doorverwijzing</a:t>
            </a:r>
          </a:p>
          <a:p>
            <a:r>
              <a:rPr lang="nl-NL" dirty="0" smtClean="0"/>
              <a:t>Geheugenpoli (De Zorgcirkel)</a:t>
            </a:r>
          </a:p>
          <a:p>
            <a:r>
              <a:rPr lang="nl-NL" dirty="0" smtClean="0"/>
              <a:t>Verschillende opvangmogelijkheden (Zorgcirkel) al bij lichte vormen van dementie: </a:t>
            </a:r>
            <a:r>
              <a:rPr lang="nl-NL" i="1" dirty="0" smtClean="0">
                <a:solidFill>
                  <a:srgbClr val="E6472A"/>
                </a:solidFill>
              </a:rPr>
              <a:t>Ontmoetingscentrum</a:t>
            </a:r>
            <a:endParaRPr lang="nl-NL" i="1" dirty="0">
              <a:solidFill>
                <a:srgbClr val="E64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Ontmoetingscentrum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/>
              <a:t>Ondersteuningsprogramma deelnemer en mantelzorgers</a:t>
            </a:r>
          </a:p>
          <a:p>
            <a:r>
              <a:rPr lang="nl-NL" dirty="0" smtClean="0"/>
              <a:t>Ontmoeten van lotgenoten</a:t>
            </a:r>
          </a:p>
          <a:p>
            <a:r>
              <a:rPr lang="nl-NL" dirty="0" smtClean="0"/>
              <a:t>Actief blijven door zelf activiteiten zo lang mogelijk te kunnen blijven doen</a:t>
            </a:r>
          </a:p>
          <a:p>
            <a:r>
              <a:rPr lang="nl-NL" dirty="0" smtClean="0"/>
              <a:t>Positieve ervaringen opdoen</a:t>
            </a:r>
          </a:p>
          <a:p>
            <a:r>
              <a:rPr lang="nl-NL" dirty="0" smtClean="0"/>
              <a:t>Mantelzorg krijgt veel aandacht</a:t>
            </a:r>
          </a:p>
          <a:p>
            <a:r>
              <a:rPr lang="nl-NL" dirty="0" smtClean="0"/>
              <a:t>Informatie en deskundige begeleiding.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3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1052736"/>
            <a:ext cx="7429500" cy="5762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altLang="nl-NL" dirty="0" smtClean="0"/>
              <a:t>Het dementieproces</a:t>
            </a:r>
            <a:br>
              <a:rPr lang="nl-NL" altLang="nl-NL" dirty="0" smtClean="0"/>
            </a:br>
            <a:r>
              <a:rPr lang="nl-NL" altLang="nl-NL" sz="1800" i="1" dirty="0" smtClean="0"/>
              <a:t>Signalering, diagnostiek, begeleiding, behandeling en zorg</a:t>
            </a:r>
          </a:p>
        </p:txBody>
      </p:sp>
      <p:pic>
        <p:nvPicPr>
          <p:cNvPr id="6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88" t="42438" r="19605" b="30267"/>
          <a:stretch/>
        </p:blipFill>
        <p:spPr>
          <a:xfrm>
            <a:off x="755576" y="2564904"/>
            <a:ext cx="78149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63880" cy="67639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Dank voor uw aandacht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784450" cy="189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Dementie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116427"/>
            <a:ext cx="7424737" cy="263687"/>
          </a:xfrm>
        </p:spPr>
        <p:txBody>
          <a:bodyPr rtlCol="0">
            <a:normAutofit/>
          </a:bodyPr>
          <a:lstStyle/>
          <a:p>
            <a:pPr marL="89803" indent="-89803" fontAlgn="auto">
              <a:defRPr/>
            </a:pPr>
            <a:r>
              <a:rPr lang="nl-N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Handboek Psychopathologie deel 1 basisbegrippen, </a:t>
            </a:r>
            <a:r>
              <a:rPr lang="nl-N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Vandereycken</a:t>
            </a:r>
            <a:r>
              <a:rPr lang="nl-N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al.</a:t>
            </a:r>
            <a:r>
              <a:rPr lang="nl-N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BSL 2008</a:t>
            </a:r>
            <a:endParaRPr lang="nl-NL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4" descr="http://files.webshopsoftware.info/clients/relatie/content/images/products/1239/large/automatische-paraplu-rood-3016505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65" y="793332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2" name="Groep 9231"/>
          <p:cNvGrpSpPr/>
          <p:nvPr/>
        </p:nvGrpSpPr>
        <p:grpSpPr>
          <a:xfrm>
            <a:off x="395536" y="2039367"/>
            <a:ext cx="8280920" cy="3693889"/>
            <a:chOff x="661864" y="2039367"/>
            <a:chExt cx="8401640" cy="3803869"/>
          </a:xfrm>
        </p:grpSpPr>
        <p:grpSp>
          <p:nvGrpSpPr>
            <p:cNvPr id="24" name="Groep 23"/>
            <p:cNvGrpSpPr/>
            <p:nvPr/>
          </p:nvGrpSpPr>
          <p:grpSpPr>
            <a:xfrm>
              <a:off x="661864" y="2039367"/>
              <a:ext cx="3420380" cy="3179826"/>
              <a:chOff x="683568" y="2466544"/>
              <a:chExt cx="3420380" cy="3179826"/>
            </a:xfrm>
          </p:grpSpPr>
          <p:grpSp>
            <p:nvGrpSpPr>
              <p:cNvPr id="10" name="Groep 9"/>
              <p:cNvGrpSpPr/>
              <p:nvPr/>
            </p:nvGrpSpPr>
            <p:grpSpPr>
              <a:xfrm>
                <a:off x="683568" y="3448019"/>
                <a:ext cx="1008112" cy="1029308"/>
                <a:chOff x="2217508" y="3217186"/>
                <a:chExt cx="1008112" cy="1029308"/>
              </a:xfrm>
            </p:grpSpPr>
            <p:sp>
              <p:nvSpPr>
                <p:cNvPr id="5" name="Tekstvak 4"/>
                <p:cNvSpPr txBox="1"/>
                <p:nvPr/>
              </p:nvSpPr>
              <p:spPr>
                <a:xfrm>
                  <a:off x="2267744" y="3501008"/>
                  <a:ext cx="957875" cy="475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200" dirty="0" smtClean="0">
                      <a:latin typeface="Calibri" pitchFamily="34" charset="0"/>
                      <a:cs typeface="Calibri" pitchFamily="34" charset="0"/>
                    </a:rPr>
                    <a:t>Cognitieve stoornissen</a:t>
                  </a:r>
                  <a:endParaRPr lang="nl-NL" sz="12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" name="Ovaal 8"/>
                <p:cNvSpPr/>
                <p:nvPr/>
              </p:nvSpPr>
              <p:spPr bwMode="auto">
                <a:xfrm>
                  <a:off x="2217508" y="3217186"/>
                  <a:ext cx="1008112" cy="1029308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cxnSp>
            <p:nvCxnSpPr>
              <p:cNvPr id="12" name="Rechte verbindingslijn 11"/>
              <p:cNvCxnSpPr>
                <a:stCxn id="9" idx="6"/>
              </p:cNvCxnSpPr>
              <p:nvPr/>
            </p:nvCxnSpPr>
            <p:spPr bwMode="auto">
              <a:xfrm>
                <a:off x="1691680" y="3962673"/>
                <a:ext cx="93610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Rechte verbindingslijn 13"/>
              <p:cNvCxnSpPr/>
              <p:nvPr/>
            </p:nvCxnSpPr>
            <p:spPr bwMode="auto">
              <a:xfrm flipV="1">
                <a:off x="2627784" y="2636912"/>
                <a:ext cx="0" cy="132576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Rechte verbindingslijn 15"/>
              <p:cNvCxnSpPr/>
              <p:nvPr/>
            </p:nvCxnSpPr>
            <p:spPr bwMode="auto">
              <a:xfrm>
                <a:off x="2627784" y="3962673"/>
                <a:ext cx="0" cy="148255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Rechte verbindingslijn 17"/>
              <p:cNvCxnSpPr/>
              <p:nvPr/>
            </p:nvCxnSpPr>
            <p:spPr bwMode="auto">
              <a:xfrm>
                <a:off x="2627784" y="3962673"/>
                <a:ext cx="28803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1" name="Groep 20"/>
              <p:cNvGrpSpPr/>
              <p:nvPr/>
            </p:nvGrpSpPr>
            <p:grpSpPr>
              <a:xfrm>
                <a:off x="2807804" y="3800199"/>
                <a:ext cx="1296144" cy="340736"/>
                <a:chOff x="2807804" y="3800199"/>
                <a:chExt cx="1296144" cy="340736"/>
              </a:xfrm>
            </p:grpSpPr>
            <p:sp>
              <p:nvSpPr>
                <p:cNvPr id="19" name="Tekstvak 18"/>
                <p:cNvSpPr txBox="1"/>
                <p:nvPr/>
              </p:nvSpPr>
              <p:spPr>
                <a:xfrm>
                  <a:off x="2807804" y="3802381"/>
                  <a:ext cx="1296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600" dirty="0" smtClean="0">
                      <a:latin typeface="Calibri" pitchFamily="34" charset="0"/>
                      <a:cs typeface="Calibri" pitchFamily="34" charset="0"/>
                    </a:rPr>
                    <a:t>Dementie</a:t>
                  </a:r>
                  <a:endParaRPr lang="nl-NL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" name="Rechthoek 19"/>
                <p:cNvSpPr/>
                <p:nvPr/>
              </p:nvSpPr>
              <p:spPr bwMode="auto">
                <a:xfrm>
                  <a:off x="2915816" y="3800199"/>
                  <a:ext cx="1080120" cy="33855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cxnSp>
            <p:nvCxnSpPr>
              <p:cNvPr id="26" name="Rechte verbindingslijn 25"/>
              <p:cNvCxnSpPr/>
              <p:nvPr/>
            </p:nvCxnSpPr>
            <p:spPr bwMode="auto">
              <a:xfrm>
                <a:off x="2627784" y="5445224"/>
                <a:ext cx="28803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Rechte verbindingslijn 26"/>
              <p:cNvCxnSpPr/>
              <p:nvPr/>
            </p:nvCxnSpPr>
            <p:spPr bwMode="auto">
              <a:xfrm>
                <a:off x="2627784" y="2630709"/>
                <a:ext cx="28803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8" name="Groep 27"/>
              <p:cNvGrpSpPr/>
              <p:nvPr/>
            </p:nvGrpSpPr>
            <p:grpSpPr>
              <a:xfrm>
                <a:off x="2807804" y="2466544"/>
                <a:ext cx="1296144" cy="340736"/>
                <a:chOff x="2807804" y="3800199"/>
                <a:chExt cx="1296144" cy="340736"/>
              </a:xfrm>
            </p:grpSpPr>
            <p:sp>
              <p:nvSpPr>
                <p:cNvPr id="29" name="Tekstvak 28"/>
                <p:cNvSpPr txBox="1"/>
                <p:nvPr/>
              </p:nvSpPr>
              <p:spPr>
                <a:xfrm>
                  <a:off x="2807804" y="3802381"/>
                  <a:ext cx="1296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600" dirty="0" smtClean="0">
                      <a:latin typeface="Calibri" pitchFamily="34" charset="0"/>
                      <a:cs typeface="Calibri" pitchFamily="34" charset="0"/>
                    </a:rPr>
                    <a:t>Delirium</a:t>
                  </a:r>
                  <a:endParaRPr lang="nl-NL" sz="16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" name="Rechthoek 29"/>
                <p:cNvSpPr/>
                <p:nvPr/>
              </p:nvSpPr>
              <p:spPr bwMode="auto">
                <a:xfrm>
                  <a:off x="2915816" y="3800199"/>
                  <a:ext cx="1080120" cy="33855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ep 30"/>
              <p:cNvGrpSpPr/>
              <p:nvPr/>
            </p:nvGrpSpPr>
            <p:grpSpPr>
              <a:xfrm>
                <a:off x="2807804" y="5274856"/>
                <a:ext cx="1296144" cy="371514"/>
                <a:chOff x="2807804" y="3800199"/>
                <a:chExt cx="1296144" cy="371514"/>
              </a:xfrm>
            </p:grpSpPr>
            <p:sp>
              <p:nvSpPr>
                <p:cNvPr id="32" name="Tekstvak 31"/>
                <p:cNvSpPr txBox="1"/>
                <p:nvPr/>
              </p:nvSpPr>
              <p:spPr>
                <a:xfrm>
                  <a:off x="2807804" y="3802381"/>
                  <a:ext cx="12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900" dirty="0" err="1" smtClean="0">
                      <a:latin typeface="Calibri" pitchFamily="34" charset="0"/>
                      <a:cs typeface="Calibri" pitchFamily="34" charset="0"/>
                    </a:rPr>
                    <a:t>Amnestische</a:t>
                  </a:r>
                  <a:r>
                    <a:rPr lang="nl-NL" sz="900" dirty="0" smtClean="0">
                      <a:latin typeface="Calibri" pitchFamily="34" charset="0"/>
                      <a:cs typeface="Calibri" pitchFamily="34" charset="0"/>
                    </a:rPr>
                    <a:t> stoornissen</a:t>
                  </a:r>
                  <a:endParaRPr lang="nl-NL" sz="9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" name="Rechthoek 32"/>
                <p:cNvSpPr/>
                <p:nvPr/>
              </p:nvSpPr>
              <p:spPr bwMode="auto">
                <a:xfrm>
                  <a:off x="2915816" y="3800199"/>
                  <a:ext cx="1080120" cy="33855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17" name="Groep 9216"/>
            <p:cNvGrpSpPr/>
            <p:nvPr/>
          </p:nvGrpSpPr>
          <p:grpSpPr>
            <a:xfrm>
              <a:off x="5814881" y="2039367"/>
              <a:ext cx="1621662" cy="307777"/>
              <a:chOff x="5796136" y="2495331"/>
              <a:chExt cx="1621662" cy="307777"/>
            </a:xfrm>
          </p:grpSpPr>
          <p:sp>
            <p:nvSpPr>
              <p:cNvPr id="25" name="Rechthoek 24"/>
              <p:cNvSpPr/>
              <p:nvPr/>
            </p:nvSpPr>
            <p:spPr bwMode="auto">
              <a:xfrm>
                <a:off x="5814879" y="2495331"/>
                <a:ext cx="1584176" cy="30777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16" name="Tekstvak 9215"/>
              <p:cNvSpPr txBox="1"/>
              <p:nvPr/>
            </p:nvSpPr>
            <p:spPr>
              <a:xfrm>
                <a:off x="5796136" y="2495331"/>
                <a:ext cx="1621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Alzheimerdementie</a:t>
                </a:r>
                <a:endParaRPr lang="nl-NL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/>
          </p:nvGrpSpPr>
          <p:grpSpPr>
            <a:xfrm>
              <a:off x="5766506" y="2437651"/>
              <a:ext cx="1736437" cy="307777"/>
              <a:chOff x="5748479" y="2495331"/>
              <a:chExt cx="1736437" cy="307777"/>
            </a:xfrm>
          </p:grpSpPr>
          <p:sp>
            <p:nvSpPr>
              <p:cNvPr id="40" name="Rechthoek 39"/>
              <p:cNvSpPr/>
              <p:nvPr/>
            </p:nvSpPr>
            <p:spPr bwMode="auto">
              <a:xfrm>
                <a:off x="5814879" y="2495331"/>
                <a:ext cx="1584176" cy="30777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5748479" y="2495331"/>
                <a:ext cx="17364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Lewy-body-dementie</a:t>
                </a:r>
                <a:endParaRPr lang="nl-NL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3" name="Rechthoek 42"/>
            <p:cNvSpPr/>
            <p:nvPr/>
          </p:nvSpPr>
          <p:spPr bwMode="auto">
            <a:xfrm>
              <a:off x="5848321" y="2889594"/>
              <a:ext cx="1622378" cy="89371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889852" y="2872615"/>
              <a:ext cx="1527230" cy="53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latin typeface="Calibri" pitchFamily="34" charset="0"/>
                  <a:cs typeface="Calibri" pitchFamily="34" charset="0"/>
                </a:rPr>
                <a:t>Frontotemporale</a:t>
              </a:r>
            </a:p>
            <a:p>
              <a:pPr algn="ctr"/>
              <a:r>
                <a:rPr lang="nl-NL" sz="1400" dirty="0" smtClean="0">
                  <a:latin typeface="Calibri" pitchFamily="34" charset="0"/>
                  <a:cs typeface="Calibri" pitchFamily="34" charset="0"/>
                </a:rPr>
                <a:t>dementie</a:t>
              </a:r>
              <a:endParaRPr lang="nl-NL" sz="14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5" name="Groep 44"/>
            <p:cNvGrpSpPr/>
            <p:nvPr/>
          </p:nvGrpSpPr>
          <p:grpSpPr>
            <a:xfrm>
              <a:off x="5810280" y="3896261"/>
              <a:ext cx="1666225" cy="307777"/>
              <a:chOff x="5773858" y="2495331"/>
              <a:chExt cx="1666225" cy="307777"/>
            </a:xfrm>
          </p:grpSpPr>
          <p:sp>
            <p:nvSpPr>
              <p:cNvPr id="46" name="Rechthoek 45"/>
              <p:cNvSpPr/>
              <p:nvPr/>
            </p:nvSpPr>
            <p:spPr bwMode="auto">
              <a:xfrm>
                <a:off x="5814879" y="2495331"/>
                <a:ext cx="1584176" cy="30777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5773858" y="2495331"/>
                <a:ext cx="16662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Vasculaire dementie</a:t>
                </a:r>
                <a:endParaRPr lang="nl-NL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218" name="Groep 9217"/>
            <p:cNvGrpSpPr/>
            <p:nvPr/>
          </p:nvGrpSpPr>
          <p:grpSpPr>
            <a:xfrm>
              <a:off x="4976872" y="4315683"/>
              <a:ext cx="4086632" cy="1527553"/>
              <a:chOff x="4555762" y="4493735"/>
              <a:chExt cx="4086632" cy="1527553"/>
            </a:xfrm>
          </p:grpSpPr>
          <p:sp>
            <p:nvSpPr>
              <p:cNvPr id="49" name="Rechthoek 48"/>
              <p:cNvSpPr/>
              <p:nvPr/>
            </p:nvSpPr>
            <p:spPr bwMode="auto">
              <a:xfrm>
                <a:off x="5436096" y="4493735"/>
                <a:ext cx="3206298" cy="152755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>
                <a:off x="4555762" y="4493735"/>
                <a:ext cx="40866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Andere vormen van dementie:</a:t>
                </a:r>
              </a:p>
              <a:p>
                <a:pPr marL="982663" indent="-174625">
                  <a:buFontTx/>
                  <a:buChar char="-"/>
                </a:pPr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ziekte van Huntington</a:t>
                </a:r>
              </a:p>
              <a:p>
                <a:pPr marL="982663" indent="-174625">
                  <a:buFontTx/>
                  <a:buChar char="-"/>
                </a:pPr>
                <a:r>
                  <a:rPr lang="nl-NL" sz="1400" dirty="0">
                    <a:latin typeface="Calibri" pitchFamily="34" charset="0"/>
                    <a:cs typeface="Calibri" pitchFamily="34" charset="0"/>
                  </a:rPr>
                  <a:t>ziekte van Creutzfeldt-Jakob</a:t>
                </a:r>
              </a:p>
              <a:p>
                <a:pPr marL="982663" indent="-174625">
                  <a:buFontTx/>
                  <a:buChar char="-"/>
                </a:pPr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dementie t.g.v. infectieziekten zoals HIV</a:t>
                </a:r>
              </a:p>
              <a:p>
                <a:pPr marL="982663" indent="-174625">
                  <a:buFontTx/>
                  <a:buChar char="-"/>
                </a:pPr>
                <a:r>
                  <a:rPr lang="nl-NL" sz="1400" dirty="0" smtClean="0">
                    <a:latin typeface="Calibri" pitchFamily="34" charset="0"/>
                    <a:cs typeface="Calibri" pitchFamily="34" charset="0"/>
                  </a:rPr>
                  <a:t>dementie t.g.v. een NPH</a:t>
                </a:r>
              </a:p>
              <a:p>
                <a:pPr algn="ctr"/>
                <a:endParaRPr lang="nl-NL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231" name="Linkeraccolade 9230"/>
            <p:cNvSpPr/>
            <p:nvPr/>
          </p:nvSpPr>
          <p:spPr bwMode="auto">
            <a:xfrm>
              <a:off x="4082244" y="2039367"/>
              <a:ext cx="1569876" cy="3801687"/>
            </a:xfrm>
            <a:prstGeom prst="leftBrace">
              <a:avLst>
                <a:gd name="adj1" fmla="val 8333"/>
                <a:gd name="adj2" fmla="val 3950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7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Verdeling vormen van dementie</a:t>
            </a:r>
            <a:endParaRPr lang="nl-NL" sz="36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34367" r="22253" b="8342"/>
          <a:stretch>
            <a:fillRect/>
          </a:stretch>
        </p:blipFill>
        <p:spPr bwMode="auto">
          <a:xfrm>
            <a:off x="683568" y="1844824"/>
            <a:ext cx="7424737" cy="388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dementie?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Cognitieve stoornissen </a:t>
            </a:r>
          </a:p>
          <a:p>
            <a:pPr lvl="1"/>
            <a:r>
              <a:rPr lang="nl-NL" sz="1400" dirty="0" smtClean="0"/>
              <a:t>geheugenstoornissen (meeste vormen)</a:t>
            </a:r>
          </a:p>
          <a:p>
            <a:pPr lvl="1"/>
            <a:r>
              <a:rPr lang="nl-NL" sz="1400" dirty="0" smtClean="0"/>
              <a:t>oriëntatiestoornissen</a:t>
            </a:r>
          </a:p>
          <a:p>
            <a:pPr lvl="1"/>
            <a:r>
              <a:rPr lang="nl-NL" sz="1400" dirty="0" smtClean="0"/>
              <a:t>redeneren, plannen, flexibiliteit</a:t>
            </a:r>
          </a:p>
          <a:p>
            <a:pPr lvl="1"/>
            <a:r>
              <a:rPr lang="nl-NL" sz="1400" dirty="0" smtClean="0"/>
              <a:t>taal, rekenen</a:t>
            </a:r>
          </a:p>
          <a:p>
            <a:endParaRPr lang="nl-NL" sz="2000" dirty="0" smtClean="0"/>
          </a:p>
          <a:p>
            <a:r>
              <a:rPr lang="nl-NL" sz="2000" dirty="0" smtClean="0"/>
              <a:t>Persoonlijkheidsveranderingen</a:t>
            </a:r>
          </a:p>
          <a:p>
            <a:pPr lvl="1"/>
            <a:r>
              <a:rPr lang="nl-NL" sz="1400" dirty="0"/>
              <a:t>v</a:t>
            </a:r>
            <a:r>
              <a:rPr lang="nl-NL" sz="1400" dirty="0" smtClean="0"/>
              <a:t>ersterkend</a:t>
            </a:r>
          </a:p>
          <a:p>
            <a:pPr lvl="1"/>
            <a:r>
              <a:rPr lang="nl-NL" sz="1400" dirty="0"/>
              <a:t>o</a:t>
            </a:r>
            <a:r>
              <a:rPr lang="nl-NL" sz="1400" dirty="0" smtClean="0"/>
              <a:t>mkerend</a:t>
            </a:r>
            <a:endParaRPr lang="nl-NL" sz="1400" dirty="0"/>
          </a:p>
          <a:p>
            <a:endParaRPr lang="nl-NL" dirty="0" smtClean="0"/>
          </a:p>
          <a:p>
            <a:r>
              <a:rPr lang="nl-NL" sz="2000" dirty="0" smtClean="0"/>
              <a:t>Veranderingen in gevoel en emotie</a:t>
            </a:r>
          </a:p>
          <a:p>
            <a:pPr lvl="1"/>
            <a:r>
              <a:rPr lang="nl-NL" sz="1400" dirty="0"/>
              <a:t>s</a:t>
            </a:r>
            <a:r>
              <a:rPr lang="nl-NL" sz="1400" dirty="0" smtClean="0"/>
              <a:t>nel wisselend</a:t>
            </a:r>
          </a:p>
          <a:p>
            <a:pPr lvl="1"/>
            <a:r>
              <a:rPr lang="nl-NL" sz="1400" dirty="0"/>
              <a:t>v</a:t>
            </a:r>
            <a:r>
              <a:rPr lang="nl-NL" sz="1400" dirty="0" smtClean="0"/>
              <a:t>lak</a:t>
            </a:r>
            <a:endParaRPr lang="nl-NL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8594"/>
            <a:ext cx="890823" cy="116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57" y="3426296"/>
            <a:ext cx="1082148" cy="14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31" y="4869160"/>
            <a:ext cx="1171769" cy="118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1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brein: Alzheimer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7544" y="2564904"/>
            <a:ext cx="4657915" cy="3384376"/>
            <a:chOff x="1032" y="952"/>
            <a:chExt cx="4570" cy="3249"/>
          </a:xfrm>
        </p:grpSpPr>
        <p:pic>
          <p:nvPicPr>
            <p:cNvPr id="5" name="Picture 4" descr="alzheimers-br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981"/>
              <a:ext cx="3122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32" y="952"/>
              <a:ext cx="800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600" dirty="0" smtClean="0">
                  <a:latin typeface="Calibri" pitchFamily="34" charset="0"/>
                </a:rPr>
                <a:t>Gezond</a:t>
              </a:r>
              <a:r>
                <a:rPr lang="nl-NL" sz="1600" dirty="0">
                  <a:latin typeface="Calibri" pitchFamily="34" charset="0"/>
                </a:rPr>
                <a:t/>
              </a:r>
              <a:br>
                <a:rPr lang="nl-NL" sz="1600" dirty="0">
                  <a:latin typeface="Calibri" pitchFamily="34" charset="0"/>
                </a:rPr>
              </a:br>
              <a:r>
                <a:rPr lang="nl-NL" sz="1600" dirty="0">
                  <a:latin typeface="Calibri" pitchFamily="34" charset="0"/>
                </a:rPr>
                <a:t>brein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15" y="962"/>
              <a:ext cx="2087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sz="1600" dirty="0" smtClean="0">
                  <a:latin typeface="Calibri" pitchFamily="34" charset="0"/>
                </a:rPr>
                <a:t>Gevorderde ziekte van Alzheimer</a:t>
              </a:r>
              <a:endParaRPr lang="nl-NL" sz="1600" dirty="0">
                <a:latin typeface="Calibri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70892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0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brein: vasculaire 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1547664" y="2348880"/>
            <a:ext cx="5832648" cy="2976753"/>
            <a:chOff x="1115616" y="2636912"/>
            <a:chExt cx="5832648" cy="2976753"/>
          </a:xfrm>
        </p:grpSpPr>
        <p:pic>
          <p:nvPicPr>
            <p:cNvPr id="4" name="Picture 2" descr="hersenbloed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028" y="2657549"/>
              <a:ext cx="2932236" cy="293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http://www.umcutrecht.nl/NR/rdonlyres/4A788B8D-D7BC-49E2-8F8E-EB52181FDB7A/11701/Auke080413FiguurNLRechts_superkle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636912"/>
              <a:ext cx="2759124" cy="297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09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Risicofactoren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44824"/>
            <a:ext cx="7920880" cy="4488684"/>
          </a:xfrm>
        </p:spPr>
        <p:txBody>
          <a:bodyPr rtlCol="0">
            <a:normAutofit fontScale="92500" lnSpcReduction="20000"/>
          </a:bodyPr>
          <a:lstStyle/>
          <a:p>
            <a:pPr marL="89803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Veroudering: leeftijd</a:t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Schade aan bloedvaten: hoge bloeddruk, suikerziekte, hart- en vaataandoeningen, herseninfarct(en).</a:t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Erfelijkheid: in een minderheid van de gevallen erfelijke mutatie (Alzheimer), zeer vroege fase. Ook bij andere vormen FTD in minderheid van de gevallen.</a:t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Andere vormen: een onduidelijke oorzaak.</a:t>
            </a:r>
          </a:p>
          <a:p>
            <a:pPr marL="89803" indent="-89803" fontAlgn="auto"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</a:t>
            </a:r>
            <a:r>
              <a:rPr lang="nl-N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VUmc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Alzheimercentrum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Behandeling van dementie</a:t>
            </a:r>
            <a:endParaRPr lang="nl-NL" sz="31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17061"/>
            <a:ext cx="7920880" cy="4488684"/>
          </a:xfrm>
        </p:spPr>
        <p:txBody>
          <a:bodyPr rtlCol="0">
            <a:normAutofit fontScale="77500" lnSpcReduction="20000"/>
          </a:bodyPr>
          <a:lstStyle/>
          <a:p>
            <a:pPr marL="89803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Dementie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een niet te genezen aandoening. 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Behandeling: verlichten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 de symptomen, verbeteren van de kwaliteit van leven en het vertragen van de achteruitgang van het geheugen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9803" indent="-89803" fontAlgn="auto"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Twee behandelvormen: </a:t>
            </a:r>
          </a:p>
          <a:p>
            <a:pPr marL="489853" lvl="1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9853" lvl="1" indent="-89803" fontAlgn="auto">
              <a:defRPr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Psychologische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behandeling en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begeleiding</a:t>
            </a:r>
          </a:p>
          <a:p>
            <a:pPr marL="489853" lvl="1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9853" lvl="1" indent="-89803" fontAlgn="auto"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Behandeling met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medicijnen</a:t>
            </a:r>
            <a:b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Trimbosinstituut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00625"/>
            <a:ext cx="1134759" cy="1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Onbegrepen gedrag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9803" indent="-89803" fontAlgn="auto">
              <a:defRPr/>
            </a:pPr>
            <a:endParaRPr lang="nl-NL" altLang="nl-NL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803" indent="-89803" fontAlgn="auto">
              <a:defRPr/>
            </a:pPr>
            <a:r>
              <a:rPr lang="nl-NL" altLang="nl-NL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Mogelijke gedragsveranderingen</a:t>
            </a:r>
            <a:endParaRPr lang="nl-NL" altLang="nl-NL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fontAlgn="auto">
              <a:buNone/>
              <a:defRPr/>
            </a:pPr>
            <a:r>
              <a:rPr lang="nl-NL" alt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Sociaal </a:t>
            </a:r>
            <a:r>
              <a:rPr lang="nl-NL" alt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terugtrekken 		</a:t>
            </a: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Beschuldigen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Suïcidale gedachten			Prikkelbaarheid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Depressie				Wanen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nl-NL" altLang="nl-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Paranoïdie</a:t>
            </a: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Sociale onaangepastheid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Dag-/nachtritmeverstoring			Seksuele </a:t>
            </a:r>
            <a:r>
              <a:rPr lang="nl-NL" altLang="nl-N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ontremming</a:t>
            </a:r>
            <a:endParaRPr lang="nl-NL" altLang="nl-N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lvl="1" indent="-360363" fontAlgn="auto">
              <a:buNone/>
              <a:defRPr/>
            </a:pPr>
            <a:r>
              <a:rPr lang="nl-NL" alt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Angst					Dwalen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Humeurveranderingen			Agitatie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Hallucinaties</a:t>
            </a:r>
          </a:p>
          <a:p>
            <a:pPr marL="360363" lvl="1" indent="-360363" fontAlgn="auto">
              <a:buNone/>
              <a:defRPr/>
            </a:pPr>
            <a:r>
              <a:rPr lang="nl-NL" alt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Agressie</a:t>
            </a:r>
          </a:p>
          <a:p>
            <a:pPr marL="89803" indent="-89803" fontAlgn="auto"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26179"/>
            <a:ext cx="1093614" cy="11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2013-2">
  <a:themeElements>
    <a:clrScheme name="Sjabloon 2013-2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jabloon 2013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2013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2013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2013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2013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2013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2013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2013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2013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2013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2013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2013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oef 3.potx" id="{142F0CD9-67BD-4BA7-B463-7E2F40662344}" vid="{26D644A4-B7E4-4C3A-9164-740D62BCAF42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 Zorgcirkel 2015 3-4</Template>
  <TotalTime>2304</TotalTime>
  <Words>912</Words>
  <Application>Microsoft Office PowerPoint</Application>
  <PresentationFormat>Diavoorstelling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Sjabloon 2013-2</vt:lpstr>
      <vt:lpstr>Dementie</vt:lpstr>
      <vt:lpstr>Dementie</vt:lpstr>
      <vt:lpstr>Verdeling vormen van dementie</vt:lpstr>
      <vt:lpstr>Kenmerken van dementie?</vt:lpstr>
      <vt:lpstr>Het brein: Alzheimer</vt:lpstr>
      <vt:lpstr>Het brein: vasculaire dementie</vt:lpstr>
      <vt:lpstr>Risicofactoren</vt:lpstr>
      <vt:lpstr>Behandeling van dementie</vt:lpstr>
      <vt:lpstr>Onbegrepen gedrag</vt:lpstr>
      <vt:lpstr>Onbegrepen gedrag</vt:lpstr>
      <vt:lpstr>Beleving en impact van dementie</vt:lpstr>
      <vt:lpstr>Beleving/impact patiënt</vt:lpstr>
      <vt:lpstr>Beleving/impact mantelzorger</vt:lpstr>
      <vt:lpstr>Wanneer onderzoek?</vt:lpstr>
      <vt:lpstr>Schakel hulp in!</vt:lpstr>
      <vt:lpstr>Ontmoetingscentrum</vt:lpstr>
      <vt:lpstr>Het dementieproces Signalering, diagnostiek, begeleiding, behandeling en zorg</vt:lpstr>
      <vt:lpstr>Dank voor uw aandacht</vt:lpstr>
    </vt:vector>
  </TitlesOfParts>
  <Company>Zorgcirkel Waterland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LEEUWAARDENM</dc:creator>
  <cp:lastModifiedBy>Ad J.M. Bosch</cp:lastModifiedBy>
  <cp:revision>88</cp:revision>
  <dcterms:created xsi:type="dcterms:W3CDTF">2013-08-15T08:43:13Z</dcterms:created>
  <dcterms:modified xsi:type="dcterms:W3CDTF">2014-12-10T11:03:04Z</dcterms:modified>
</cp:coreProperties>
</file>